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482" r:id="rId3"/>
    <p:sldId id="618" r:id="rId4"/>
    <p:sldId id="630" r:id="rId5"/>
    <p:sldId id="627" r:id="rId6"/>
    <p:sldId id="612" r:id="rId7"/>
    <p:sldId id="614" r:id="rId8"/>
    <p:sldId id="628" r:id="rId9"/>
    <p:sldId id="629" r:id="rId10"/>
    <p:sldId id="615" r:id="rId11"/>
    <p:sldId id="617" r:id="rId12"/>
    <p:sldId id="619" r:id="rId13"/>
    <p:sldId id="622" r:id="rId14"/>
    <p:sldId id="623" r:id="rId15"/>
    <p:sldId id="620" r:id="rId16"/>
    <p:sldId id="626" r:id="rId17"/>
    <p:sldId id="613" r:id="rId18"/>
    <p:sldId id="624" r:id="rId19"/>
    <p:sldId id="570" r:id="rId20"/>
  </p:sldIdLst>
  <p:sldSz cx="9144000" cy="6858000" type="screen4x3"/>
  <p:notesSz cx="6858000" cy="9144000"/>
  <p:custDataLst>
    <p:tags r:id="rId2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1D"/>
    <a:srgbClr val="FF7036"/>
    <a:srgbClr val="FF781D"/>
    <a:srgbClr val="FF6600"/>
    <a:srgbClr val="990000"/>
    <a:srgbClr val="0033CC"/>
    <a:srgbClr val="000099"/>
    <a:srgbClr val="003399"/>
    <a:srgbClr val="A4FAAC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主题样式 2 - 强调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2208" autoAdjust="0"/>
  </p:normalViewPr>
  <p:slideViewPr>
    <p:cSldViewPr>
      <p:cViewPr varScale="1">
        <p:scale>
          <a:sx n="59" d="100"/>
          <a:sy n="59" d="100"/>
        </p:scale>
        <p:origin x="-6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184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687BE11-4E81-418B-8844-F568BA2C620B}" type="datetimeFigureOut">
              <a:rPr lang="zh-CN" altLang="en-US"/>
              <a:pPr>
                <a:defRPr/>
              </a:pPr>
              <a:t>2012-10-20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251CF2B-3AE3-45EA-8527-BF60EC389D7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51CF2B-3AE3-45EA-8527-BF60EC389D7F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img.alibaba.com/aboutalibaba/images/alibabagrouplogo.rar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BB6AF-0623-4793-963A-6A74ADA1E301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/26</a:t>
            </a:r>
            <a:endParaRPr lang="zh-CN" altLang="en-US" dirty="0"/>
          </a:p>
        </p:txBody>
      </p:sp>
      <p:pic>
        <p:nvPicPr>
          <p:cNvPr id="7" name="Picture 12" descr="Alibaba-Group-logo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FCF26-CF1C-42DD-9F1A-F1E046412E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E8491-62F5-4FB7-ACF4-AF2A2DEA97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73EC-14E8-406C-A353-A5E1A7A209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78650-9435-4BE8-9FFA-2D5BAFE353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AF26-4A4F-4323-81FB-351DD4A76F73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55A06-B483-4F10-AF5A-D95809EDFF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58D90-785D-4072-B4BF-E7FBC1CB657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0A7C7-E3C4-43BF-A14D-E6A5E5664229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4AA5E-FB21-490E-992C-3C1662E7C0E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1874B-A4B4-4A7C-8C02-517F722CC71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FF7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1736" y="274638"/>
            <a:ext cx="6115064" cy="725470"/>
          </a:xfrm>
          <a:prstGeom prst="rect">
            <a:avLst/>
          </a:prstGeom>
          <a:solidFill>
            <a:srgbClr val="FF7036"/>
          </a:solidFill>
        </p:spPr>
        <p:txBody>
          <a:bodyPr/>
          <a:lstStyle>
            <a:lvl1pPr algn="r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itchFamily="34" charset="0"/>
                <a:ea typeface="微软雅黑" pitchFamily="34" charset="-122"/>
              </a:defRPr>
            </a:lvl1pPr>
            <a:lvl2pPr>
              <a:defRPr sz="2400" baseline="0">
                <a:latin typeface="Arial" pitchFamily="34" charset="0"/>
                <a:ea typeface="微软雅黑" pitchFamily="34" charset="-122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/26</a:t>
            </a:r>
            <a:endParaRPr lang="zh-CN" altLang="en-US" dirty="0"/>
          </a:p>
        </p:txBody>
      </p:sp>
      <p:pic>
        <p:nvPicPr>
          <p:cNvPr id="10" name="图片 9" descr="阿里巴巴图标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5923"/>
            <a:ext cx="1785918" cy="918472"/>
          </a:xfrm>
          <a:prstGeom prst="rect">
            <a:avLst/>
          </a:prstGeom>
        </p:spPr>
      </p:pic>
      <p:pic>
        <p:nvPicPr>
          <p:cNvPr id="11" name="Picture 39" descr="group_logo2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6357958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13371-0DB8-4061-B5E2-C51CE77FD6C0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9821-BFE7-4AE5-A4BE-08446737F5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F58AC-8EDD-48FD-9564-75BBB82C4D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01694-40E6-466A-AD53-31FA0CB2AB8D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D75C5-7F81-4A71-AB91-E6CD8BADC0D6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/x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511E9-8E54-40FE-907C-F45CDFBC98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BF2B4-D4DC-458F-B597-6488C6FD9EEE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/26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480FC-0A5B-435A-AB41-6036A90DE412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/26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708EB-C6BF-4FF3-BF4F-278BC2DFF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BB740-6B31-417C-AB90-CD01679A47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04E39AE-2A40-4905-85C0-D3FEA70A7E24}" type="slidenum">
              <a:rPr lang="zh-CN" altLang="en-US" smtClean="0"/>
              <a:pPr>
                <a:defRPr/>
              </a:pPr>
              <a:t>‹#›</a:t>
            </a:fld>
            <a:r>
              <a:rPr lang="en-US" altLang="zh-CN" dirty="0" smtClean="0"/>
              <a:t>/26</a:t>
            </a:r>
            <a:endParaRPr lang="zh-CN" altLang="en-US" dirty="0"/>
          </a:p>
        </p:txBody>
      </p:sp>
      <p:sp>
        <p:nvSpPr>
          <p:cNvPr id="205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9" name="Line 40"/>
          <p:cNvSpPr>
            <a:spLocks noChangeShapeType="1"/>
          </p:cNvSpPr>
          <p:nvPr userDrawn="1"/>
        </p:nvSpPr>
        <p:spPr bwMode="auto">
          <a:xfrm>
            <a:off x="0" y="1000108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u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E259BDF5-FA3F-4DE7-A496-13918097DA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3077" name="Picture 6" descr="2222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AutoShape 7"/>
          <p:cNvSpPr>
            <a:spLocks noChangeAspect="1" noChangeArrowheads="1" noTextEdit="1"/>
          </p:cNvSpPr>
          <p:nvPr/>
        </p:nvSpPr>
        <p:spPr bwMode="auto">
          <a:xfrm>
            <a:off x="3727450" y="3079750"/>
            <a:ext cx="16891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987675" y="2492375"/>
            <a:ext cx="3238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>
                <a:solidFill>
                  <a:srgbClr val="25221E"/>
                </a:solidFill>
                <a:latin typeface="AvantGarde Bk BT" pitchFamily="34" charset="0"/>
                <a:ea typeface="+mn-ea"/>
              </a:rPr>
              <a:t>PPT NAME</a:t>
            </a:r>
            <a:endParaRPr lang="en-US" altLang="zh-CN" sz="6000">
              <a:latin typeface="+mn-lt"/>
              <a:ea typeface="+mn-ea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851275" y="34290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2007</a:t>
            </a:r>
            <a:r>
              <a:rPr lang="zh-CN" altLang="en-US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01</a:t>
            </a:r>
            <a:r>
              <a:rPr lang="zh-CN" altLang="en-US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01</a:t>
            </a:r>
            <a:r>
              <a:rPr lang="zh-CN" altLang="en-US">
                <a:solidFill>
                  <a:srgbClr val="25221E"/>
                </a:solidFill>
                <a:latin typeface="黑体" pitchFamily="2" charset="-122"/>
                <a:ea typeface="黑体" pitchFamily="2" charset="-122"/>
              </a:rPr>
              <a:t>日</a:t>
            </a:r>
            <a:endParaRPr lang="zh-CN" alt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yanran.hfs@taoba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785818"/>
          </a:xfrm>
        </p:spPr>
        <p:txBody>
          <a:bodyPr/>
          <a:lstStyle/>
          <a:p>
            <a:r>
              <a:rPr lang="zh-CN" altLang="en-US" b="1" dirty="0" smtClean="0">
                <a:latin typeface="华文隶书" pitchFamily="2" charset="-122"/>
                <a:ea typeface="华文隶书" pitchFamily="2" charset="-122"/>
              </a:rPr>
              <a:t>如何赢一个机械键盘</a:t>
            </a:r>
            <a:endParaRPr lang="zh-CN" altLang="en-US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/>
          <a:lstStyle/>
          <a:p>
            <a:r>
              <a:rPr lang="en-US" altLang="zh-CN" dirty="0" smtClean="0"/>
              <a:t>2012.10</a:t>
            </a:r>
          </a:p>
          <a:p>
            <a:r>
              <a:rPr lang="zh-CN" altLang="en-US" dirty="0" smtClean="0"/>
              <a:t>颜然</a:t>
            </a:r>
            <a:r>
              <a:rPr lang="en-US" altLang="zh-CN" dirty="0" smtClean="0"/>
              <a:t>/</a:t>
            </a:r>
            <a:r>
              <a:rPr lang="zh-CN" altLang="en-US" dirty="0" smtClean="0"/>
              <a:t>韩富晟</a:t>
            </a:r>
            <a:endParaRPr lang="en-US" altLang="zh-CN" dirty="0" smtClean="0"/>
          </a:p>
          <a:p>
            <a:r>
              <a:rPr lang="en-US" altLang="zh-CN" dirty="0" smtClean="0"/>
              <a:t>yanran.hfs@taobao.com</a:t>
            </a:r>
          </a:p>
          <a:p>
            <a:r>
              <a:rPr lang="en-US" altLang="zh-CN" dirty="0" smtClean="0"/>
              <a:t>@</a:t>
            </a:r>
            <a:r>
              <a:rPr lang="zh-CN" altLang="en-US" dirty="0" smtClean="0"/>
              <a:t>韩富晟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94036-600E-4BBA-B543-31987D495241}" type="slidenum">
              <a:rPr lang="zh-CN" altLang="en-US" smtClean="0"/>
              <a:pPr>
                <a:defRPr/>
              </a:pPr>
              <a:t>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认识</a:t>
            </a:r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Pipeline</a:t>
            </a:r>
          </a:p>
          <a:p>
            <a:pPr lvl="1"/>
            <a:r>
              <a:rPr lang="zh-CN" altLang="en-US" dirty="0" smtClean="0"/>
              <a:t>一条指令分成多个步骤执行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CPU</a:t>
            </a:r>
            <a:r>
              <a:rPr lang="zh-CN" altLang="en-US" dirty="0" smtClean="0"/>
              <a:t>内部指令级别的并行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Branch Predication</a:t>
            </a:r>
          </a:p>
          <a:p>
            <a:pPr lvl="1"/>
            <a:r>
              <a:rPr lang="zh-CN" altLang="en-US" dirty="0" smtClean="0"/>
              <a:t>不确定的分支，虚</a:t>
            </a:r>
            <a:r>
              <a:rPr lang="zh-CN" altLang="en-US" dirty="0" smtClean="0"/>
              <a:t>函数等损伤</a:t>
            </a:r>
            <a:r>
              <a:rPr lang="zh-CN" altLang="en-US" dirty="0" smtClean="0"/>
              <a:t>性能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一</a:t>
            </a:r>
            <a:r>
              <a:rPr lang="zh-CN" altLang="en-US" dirty="0" smtClean="0"/>
              <a:t>次分支预测误判</a:t>
            </a:r>
            <a:r>
              <a:rPr lang="en-US" altLang="zh-CN" dirty="0" smtClean="0"/>
              <a:t>: 5ns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10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5" name="图片 4" descr="320px-Fivestagespipe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70" y="2143116"/>
            <a:ext cx="3932930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优化程序性能的步骤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正确地测量程序的性能是</a:t>
            </a:r>
            <a:r>
              <a:rPr lang="zh-CN" altLang="en-US" u="sng" dirty="0" smtClean="0"/>
              <a:t>最基础</a:t>
            </a:r>
            <a:r>
              <a:rPr lang="zh-CN" altLang="en-US" dirty="0" smtClean="0"/>
              <a:t>，同时也是</a:t>
            </a:r>
            <a:r>
              <a:rPr lang="zh-CN" altLang="en-US" u="sng" dirty="0" smtClean="0"/>
              <a:t>最容易被忽视</a:t>
            </a:r>
            <a:r>
              <a:rPr lang="zh-CN" altLang="en-US" dirty="0" smtClean="0"/>
              <a:t>的步骤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设计测试场景（排除环境干扰，固化测试场景）</a:t>
            </a:r>
            <a:endParaRPr lang="en-US" altLang="zh-CN" dirty="0" smtClean="0"/>
          </a:p>
          <a:p>
            <a:r>
              <a:rPr lang="zh-CN" altLang="en-US" dirty="0" smtClean="0"/>
              <a:t>测量优化前程序的性能</a:t>
            </a:r>
            <a:endParaRPr lang="en-US" altLang="zh-CN" dirty="0" smtClean="0"/>
          </a:p>
          <a:p>
            <a:r>
              <a:rPr lang="zh-CN" altLang="en-US" dirty="0" smtClean="0"/>
              <a:t>优化</a:t>
            </a:r>
            <a:r>
              <a:rPr lang="en-US" altLang="zh-CN" dirty="0" err="1" smtClean="0"/>
              <a:t>ing</a:t>
            </a:r>
            <a:endParaRPr lang="en-US" altLang="zh-CN" dirty="0" smtClean="0"/>
          </a:p>
          <a:p>
            <a:r>
              <a:rPr lang="zh-CN" altLang="en-US" dirty="0" smtClean="0"/>
              <a:t>测量优化后程序的性能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11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排序程序并行化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12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grpSp>
        <p:nvGrpSpPr>
          <p:cNvPr id="80" name="组合 79"/>
          <p:cNvGrpSpPr/>
          <p:nvPr/>
        </p:nvGrpSpPr>
        <p:grpSpPr>
          <a:xfrm>
            <a:off x="285720" y="1428736"/>
            <a:ext cx="2357454" cy="4643470"/>
            <a:chOff x="285720" y="1428736"/>
            <a:chExt cx="2357454" cy="4643470"/>
          </a:xfrm>
        </p:grpSpPr>
        <p:sp>
          <p:nvSpPr>
            <p:cNvPr id="5" name="矩形 4"/>
            <p:cNvSpPr/>
            <p:nvPr/>
          </p:nvSpPr>
          <p:spPr>
            <a:xfrm>
              <a:off x="285720" y="1428736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从文件读取数据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285720" y="2428868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切分单词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285720" y="3429000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排序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85720" y="4429132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合并单词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285720" y="5429264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输出结果到文件</a:t>
              </a:r>
            </a:p>
          </p:txBody>
        </p:sp>
        <p:cxnSp>
          <p:nvCxnSpPr>
            <p:cNvPr id="11" name="直接箭头连接符 10"/>
            <p:cNvCxnSpPr>
              <a:stCxn id="5" idx="2"/>
              <a:endCxn id="6" idx="0"/>
            </p:cNvCxnSpPr>
            <p:nvPr/>
          </p:nvCxnSpPr>
          <p:spPr>
            <a:xfrm rot="5400000">
              <a:off x="1285852" y="2250273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6" idx="2"/>
              <a:endCxn id="7" idx="0"/>
            </p:cNvCxnSpPr>
            <p:nvPr/>
          </p:nvCxnSpPr>
          <p:spPr>
            <a:xfrm rot="5400000">
              <a:off x="1285852" y="3250405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>
              <a:stCxn id="7" idx="2"/>
              <a:endCxn id="8" idx="0"/>
            </p:cNvCxnSpPr>
            <p:nvPr/>
          </p:nvCxnSpPr>
          <p:spPr>
            <a:xfrm rot="5400000">
              <a:off x="1285852" y="4250537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8" idx="2"/>
              <a:endCxn id="9" idx="0"/>
            </p:cNvCxnSpPr>
            <p:nvPr/>
          </p:nvCxnSpPr>
          <p:spPr>
            <a:xfrm rot="5400000">
              <a:off x="1285852" y="5250669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组合 83"/>
          <p:cNvGrpSpPr/>
          <p:nvPr/>
        </p:nvGrpSpPr>
        <p:grpSpPr>
          <a:xfrm>
            <a:off x="2857488" y="2571744"/>
            <a:ext cx="857256" cy="2428892"/>
            <a:chOff x="2857488" y="2571744"/>
            <a:chExt cx="857256" cy="2428892"/>
          </a:xfrm>
        </p:grpSpPr>
        <p:sp>
          <p:nvSpPr>
            <p:cNvPr id="82" name="右箭头 81"/>
            <p:cNvSpPr/>
            <p:nvPr/>
          </p:nvSpPr>
          <p:spPr>
            <a:xfrm>
              <a:off x="2857488" y="2571744"/>
              <a:ext cx="857256" cy="2428892"/>
            </a:xfrm>
            <a:prstGeom prst="rightArrow">
              <a:avLst/>
            </a:prstGeom>
            <a:solidFill>
              <a:srgbClr val="FF701D"/>
            </a:solidFill>
            <a:ln>
              <a:solidFill>
                <a:srgbClr val="FF7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857488" y="3214686"/>
              <a:ext cx="615553" cy="11695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并行化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3857620" y="1428736"/>
            <a:ext cx="5072098" cy="4929222"/>
            <a:chOff x="3857620" y="1428736"/>
            <a:chExt cx="5072098" cy="4929222"/>
          </a:xfrm>
        </p:grpSpPr>
        <p:sp>
          <p:nvSpPr>
            <p:cNvPr id="21" name="矩形 20"/>
            <p:cNvSpPr/>
            <p:nvPr/>
          </p:nvSpPr>
          <p:spPr>
            <a:xfrm>
              <a:off x="5715008" y="1428736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从文件读取数据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3857620" y="2285992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切分单词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3857620" y="3143248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快速排序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5715008" y="5715016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输出结果到文件</a:t>
              </a:r>
            </a:p>
          </p:txBody>
        </p:sp>
        <p:cxnSp>
          <p:nvCxnSpPr>
            <p:cNvPr id="26" name="直接箭头连接符 25"/>
            <p:cNvCxnSpPr>
              <a:stCxn id="21" idx="2"/>
              <a:endCxn id="22" idx="0"/>
            </p:cNvCxnSpPr>
            <p:nvPr/>
          </p:nvCxnSpPr>
          <p:spPr>
            <a:xfrm rot="5400000">
              <a:off x="5625711" y="1017968"/>
              <a:ext cx="214314" cy="2321735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>
              <a:off x="5500694" y="2285992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切分单词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7500958" y="2285992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切分单词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000892" y="2285992"/>
              <a:ext cx="5309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微软雅黑" pitchFamily="34" charset="-122"/>
                  <a:ea typeface="微软雅黑" pitchFamily="34" charset="-122"/>
                </a:rPr>
                <a:t>…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5500694" y="3143248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快速排序</a:t>
              </a:r>
            </a:p>
          </p:txBody>
        </p:sp>
        <p:sp>
          <p:nvSpPr>
            <p:cNvPr id="39" name="矩形 38"/>
            <p:cNvSpPr/>
            <p:nvPr/>
          </p:nvSpPr>
          <p:spPr>
            <a:xfrm>
              <a:off x="7500958" y="3143248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快速排序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00892" y="3071810"/>
              <a:ext cx="5309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微软雅黑" pitchFamily="34" charset="-122"/>
                  <a:ea typeface="微软雅黑" pitchFamily="34" charset="-122"/>
                </a:rPr>
                <a:t>…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572132" y="4000504"/>
              <a:ext cx="250033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若干次</a:t>
              </a:r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归并排序</a:t>
              </a:r>
              <a:r>
                <a:rPr lang="en-US" altLang="zh-CN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*</a:t>
              </a:r>
              <a:endParaRPr lang="zh-CN" altLang="en-US" sz="2400" b="1" dirty="0" smtClean="0">
                <a:solidFill>
                  <a:schemeClr val="tx1"/>
                </a:solidFill>
                <a:latin typeface="Arial" pitchFamily="34" charset="0"/>
                <a:ea typeface="微软雅黑" pitchFamily="34" charset="-122"/>
              </a:endParaRPr>
            </a:p>
          </p:txBody>
        </p:sp>
        <p:cxnSp>
          <p:nvCxnSpPr>
            <p:cNvPr id="44" name="直接箭头连接符 43"/>
            <p:cNvCxnSpPr>
              <a:stCxn id="21" idx="2"/>
              <a:endCxn id="32" idx="0"/>
            </p:cNvCxnSpPr>
            <p:nvPr/>
          </p:nvCxnSpPr>
          <p:spPr>
            <a:xfrm rot="5400000">
              <a:off x="6447248" y="1839505"/>
              <a:ext cx="214314" cy="678661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>
              <a:stCxn id="21" idx="2"/>
              <a:endCxn id="33" idx="0"/>
            </p:cNvCxnSpPr>
            <p:nvPr/>
          </p:nvCxnSpPr>
          <p:spPr>
            <a:xfrm rot="16200000" flipH="1">
              <a:off x="7447379" y="1518033"/>
              <a:ext cx="214314" cy="1321603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>
              <a:stCxn id="22" idx="2"/>
              <a:endCxn id="23" idx="0"/>
            </p:cNvCxnSpPr>
            <p:nvPr/>
          </p:nvCxnSpPr>
          <p:spPr>
            <a:xfrm rot="5400000">
              <a:off x="4464843" y="3036091"/>
              <a:ext cx="214314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>
              <a:stCxn id="32" idx="2"/>
              <a:endCxn id="38" idx="0"/>
            </p:cNvCxnSpPr>
            <p:nvPr/>
          </p:nvCxnSpPr>
          <p:spPr>
            <a:xfrm rot="5400000">
              <a:off x="6107917" y="3036091"/>
              <a:ext cx="214314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>
              <a:stCxn id="33" idx="2"/>
              <a:endCxn id="39" idx="0"/>
            </p:cNvCxnSpPr>
            <p:nvPr/>
          </p:nvCxnSpPr>
          <p:spPr>
            <a:xfrm rot="5400000">
              <a:off x="8108181" y="3036091"/>
              <a:ext cx="214314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>
              <a:stCxn id="23" idx="2"/>
              <a:endCxn id="41" idx="0"/>
            </p:cNvCxnSpPr>
            <p:nvPr/>
          </p:nvCxnSpPr>
          <p:spPr>
            <a:xfrm rot="16200000" flipH="1">
              <a:off x="5589991" y="2768198"/>
              <a:ext cx="214314" cy="2250297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箭头连接符 57"/>
            <p:cNvCxnSpPr>
              <a:stCxn id="38" idx="2"/>
              <a:endCxn id="41" idx="0"/>
            </p:cNvCxnSpPr>
            <p:nvPr/>
          </p:nvCxnSpPr>
          <p:spPr>
            <a:xfrm rot="16200000" flipH="1">
              <a:off x="6411528" y="3589735"/>
              <a:ext cx="214314" cy="607223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箭头连接符 58"/>
            <p:cNvCxnSpPr>
              <a:stCxn id="39" idx="2"/>
              <a:endCxn id="41" idx="0"/>
            </p:cNvCxnSpPr>
            <p:nvPr/>
          </p:nvCxnSpPr>
          <p:spPr>
            <a:xfrm rot="5400000">
              <a:off x="7411661" y="3196827"/>
              <a:ext cx="214314" cy="1393041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>
              <a:stCxn id="86" idx="2"/>
              <a:endCxn id="25" idx="0"/>
            </p:cNvCxnSpPr>
            <p:nvPr/>
          </p:nvCxnSpPr>
          <p:spPr>
            <a:xfrm rot="16200000" flipH="1">
              <a:off x="6447247" y="5268528"/>
              <a:ext cx="214314" cy="678661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>
              <a:stCxn id="41" idx="2"/>
              <a:endCxn id="86" idx="0"/>
            </p:cNvCxnSpPr>
            <p:nvPr/>
          </p:nvCxnSpPr>
          <p:spPr>
            <a:xfrm rot="5400000">
              <a:off x="6411529" y="4446992"/>
              <a:ext cx="214314" cy="607223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>
              <a:stCxn id="41" idx="2"/>
              <a:endCxn id="85" idx="0"/>
            </p:cNvCxnSpPr>
            <p:nvPr/>
          </p:nvCxnSpPr>
          <p:spPr>
            <a:xfrm rot="5400000">
              <a:off x="5589992" y="3625455"/>
              <a:ext cx="214314" cy="2250297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矩形 84"/>
            <p:cNvSpPr/>
            <p:nvPr/>
          </p:nvSpPr>
          <p:spPr>
            <a:xfrm>
              <a:off x="3857620" y="4857760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合并单词</a:t>
              </a:r>
            </a:p>
          </p:txBody>
        </p:sp>
        <p:sp>
          <p:nvSpPr>
            <p:cNvPr id="86" name="矩形 85"/>
            <p:cNvSpPr/>
            <p:nvPr/>
          </p:nvSpPr>
          <p:spPr>
            <a:xfrm>
              <a:off x="5500694" y="4857760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合并单词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7500958" y="4857760"/>
              <a:ext cx="1428760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合并单词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00892" y="4857760"/>
              <a:ext cx="5309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微软雅黑" pitchFamily="34" charset="-122"/>
                  <a:ea typeface="微软雅黑" pitchFamily="34" charset="-122"/>
                </a:rPr>
                <a:t>…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01" name="直接箭头连接符 100"/>
            <p:cNvCxnSpPr>
              <a:stCxn id="41" idx="2"/>
              <a:endCxn id="87" idx="0"/>
            </p:cNvCxnSpPr>
            <p:nvPr/>
          </p:nvCxnSpPr>
          <p:spPr>
            <a:xfrm rot="16200000" flipH="1">
              <a:off x="7411660" y="4054082"/>
              <a:ext cx="214314" cy="1393041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箭头连接符 101"/>
            <p:cNvCxnSpPr>
              <a:stCxn id="85" idx="2"/>
              <a:endCxn id="25" idx="0"/>
            </p:cNvCxnSpPr>
            <p:nvPr/>
          </p:nvCxnSpPr>
          <p:spPr>
            <a:xfrm rot="16200000" flipH="1">
              <a:off x="5625710" y="4446991"/>
              <a:ext cx="214314" cy="2321735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箭头连接符 102"/>
            <p:cNvCxnSpPr>
              <a:stCxn id="87" idx="2"/>
              <a:endCxn id="25" idx="0"/>
            </p:cNvCxnSpPr>
            <p:nvPr/>
          </p:nvCxnSpPr>
          <p:spPr>
            <a:xfrm rot="5400000">
              <a:off x="7447380" y="4947058"/>
              <a:ext cx="214314" cy="1321603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矩形 54"/>
            <p:cNvSpPr/>
            <p:nvPr/>
          </p:nvSpPr>
          <p:spPr>
            <a:xfrm>
              <a:off x="4857752" y="4000504"/>
              <a:ext cx="41910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*</a:t>
              </a:r>
              <a:endParaRPr lang="zh-CN" altLang="en-US" sz="2400" b="1" dirty="0" smtClean="0">
                <a:solidFill>
                  <a:schemeClr val="tx1"/>
                </a:solidFill>
                <a:latin typeface="Arial" pitchFamily="34" charset="0"/>
                <a:ea typeface="微软雅黑" pitchFamily="34" charset="-122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8358214" y="4000504"/>
              <a:ext cx="41910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*</a:t>
              </a:r>
              <a:endParaRPr lang="zh-CN" altLang="en-US" sz="2400" b="1" dirty="0" smtClean="0">
                <a:solidFill>
                  <a:schemeClr val="tx1"/>
                </a:solidFill>
                <a:latin typeface="Arial" pitchFamily="34" charset="0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排序程序耗时分布</a:t>
            </a:r>
            <a:endParaRPr lang="zh-CN" altLang="en-US" dirty="0"/>
          </a:p>
        </p:txBody>
      </p:sp>
      <p:pic>
        <p:nvPicPr>
          <p:cNvPr id="5" name="内容占位符 4" descr="main_sp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84"/>
            <a:ext cx="8715436" cy="18763066"/>
          </a:xfr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13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294 L 0 -0.647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64763 L 0 -1.99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数据结构的</a:t>
            </a:r>
            <a:r>
              <a:rPr lang="zh-CN" altLang="en-US" dirty="0" smtClean="0"/>
              <a:t>优化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267751</a:t>
            </a:r>
            <a:r>
              <a:rPr lang="zh-CN" altLang="en-US" dirty="0" smtClean="0"/>
              <a:t>个</a:t>
            </a:r>
            <a:r>
              <a:rPr lang="zh-CN" altLang="en-US" dirty="0" smtClean="0"/>
              <a:t>单词里最长的</a:t>
            </a:r>
            <a:r>
              <a:rPr lang="en-US" altLang="zh-CN" dirty="0" smtClean="0"/>
              <a:t>16</a:t>
            </a:r>
            <a:r>
              <a:rPr lang="zh-CN" altLang="en-US" dirty="0" smtClean="0"/>
              <a:t>个字符</a:t>
            </a:r>
            <a:endParaRPr lang="en-US" altLang="zh-CN" dirty="0" smtClean="0"/>
          </a:p>
          <a:p>
            <a:r>
              <a:rPr lang="zh-CN" altLang="en-US" dirty="0" smtClean="0"/>
              <a:t>两个</a:t>
            </a:r>
            <a:r>
              <a:rPr lang="en-US" altLang="zh-CN" dirty="0" smtClean="0"/>
              <a:t>8</a:t>
            </a:r>
            <a:r>
              <a:rPr lang="zh-CN" altLang="en-US" dirty="0" smtClean="0"/>
              <a:t>字节的整形可以存下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极大的</a:t>
            </a:r>
            <a:r>
              <a:rPr lang="zh-CN" altLang="en-US" dirty="0" smtClean="0"/>
              <a:t>提高</a:t>
            </a:r>
            <a:r>
              <a:rPr lang="zh-CN" altLang="en-US" u="sng" dirty="0" smtClean="0"/>
              <a:t>比较</a:t>
            </a:r>
            <a:r>
              <a:rPr lang="zh-CN" altLang="en-US" u="sng" dirty="0" smtClean="0"/>
              <a:t>操作</a:t>
            </a:r>
            <a:r>
              <a:rPr lang="zh-CN" altLang="en-US" dirty="0" smtClean="0"/>
              <a:t>的性能：</a:t>
            </a:r>
            <a:r>
              <a:rPr lang="zh-CN" altLang="en-US" u="sng" dirty="0" smtClean="0"/>
              <a:t>最重要的</a:t>
            </a:r>
            <a:r>
              <a:rPr lang="zh-CN" altLang="en-US" u="sng" dirty="0" smtClean="0"/>
              <a:t>优化之一</a:t>
            </a:r>
            <a:endParaRPr lang="zh-CN" altLang="en-US" u="sng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14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714620"/>
            <a:ext cx="356803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数据结构的</a:t>
            </a:r>
            <a:r>
              <a:rPr lang="zh-CN" altLang="en-US" dirty="0" smtClean="0"/>
              <a:t>优化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15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1"/>
            <a:ext cx="6643734" cy="415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数据结构的</a:t>
            </a:r>
            <a:r>
              <a:rPr lang="zh-CN" altLang="en-US" dirty="0" smtClean="0"/>
              <a:t>优化</a:t>
            </a:r>
            <a:r>
              <a:rPr lang="en-US" altLang="zh-CN" dirty="0" smtClean="0"/>
              <a:t>-</a:t>
            </a:r>
            <a:r>
              <a:rPr lang="zh-CN" altLang="en-US" dirty="0" smtClean="0"/>
              <a:t>计算长度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这个算法的优点和缺点？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16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39338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9191" y="1643050"/>
            <a:ext cx="39147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归并排序的优化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不使用通用的算法，针对两路归并做优化，减少比较次数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17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571743"/>
            <a:ext cx="6715172" cy="153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571744"/>
            <a:ext cx="6762760" cy="393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2483768" y="3068960"/>
            <a:ext cx="3657600" cy="1828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谢谢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颜然</a:t>
            </a:r>
            <a:r>
              <a:rPr lang="en-US" altLang="zh-CN" dirty="0" smtClean="0"/>
              <a:t>/</a:t>
            </a:r>
            <a:r>
              <a:rPr lang="zh-CN" altLang="en-US" dirty="0" smtClean="0"/>
              <a:t>韩富晟 </a:t>
            </a:r>
            <a:r>
              <a:rPr lang="en-US" altLang="zh-CN" dirty="0" smtClean="0">
                <a:hlinkClick r:id="rId2"/>
              </a:rPr>
              <a:t>yanran.hfs@taobao.com</a:t>
            </a:r>
            <a:endParaRPr lang="en-US" altLang="zh-CN" dirty="0" smtClean="0"/>
          </a:p>
          <a:p>
            <a:r>
              <a:rPr lang="en-US" altLang="zh-CN" dirty="0" smtClean="0"/>
              <a:t>@</a:t>
            </a:r>
            <a:r>
              <a:rPr lang="zh-CN" altLang="en-US" dirty="0" smtClean="0"/>
              <a:t>韩富晟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题纲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什么样的比赛</a:t>
            </a:r>
            <a:endParaRPr lang="en-US" altLang="zh-CN" dirty="0" smtClean="0"/>
          </a:p>
          <a:p>
            <a:r>
              <a:rPr lang="zh-CN" altLang="en-US" dirty="0" smtClean="0"/>
              <a:t>解决问题的步骤</a:t>
            </a:r>
            <a:endParaRPr lang="en-US" altLang="zh-CN" dirty="0" smtClean="0"/>
          </a:p>
          <a:p>
            <a:r>
              <a:rPr lang="zh-CN" altLang="en-US" dirty="0" smtClean="0"/>
              <a:t>影响程序性能的</a:t>
            </a:r>
            <a:r>
              <a:rPr lang="zh-CN" altLang="en-US" dirty="0" smtClean="0"/>
              <a:t>因素</a:t>
            </a:r>
            <a:endParaRPr lang="en-US" altLang="zh-CN" dirty="0" smtClean="0"/>
          </a:p>
          <a:p>
            <a:r>
              <a:rPr lang="zh-CN" altLang="en-US" dirty="0" smtClean="0"/>
              <a:t>优化实践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2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什么样的比赛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排序</a:t>
            </a:r>
            <a:r>
              <a:rPr lang="en-US" altLang="zh-CN" dirty="0" smtClean="0"/>
              <a:t>267751</a:t>
            </a:r>
            <a:r>
              <a:rPr lang="zh-CN" altLang="en-US" dirty="0" smtClean="0"/>
              <a:t>个单词</a:t>
            </a:r>
            <a:endParaRPr lang="en-US" altLang="zh-CN" dirty="0" smtClean="0"/>
          </a:p>
          <a:p>
            <a:r>
              <a:rPr lang="zh-CN" altLang="en-US" dirty="0" smtClean="0"/>
              <a:t>单词存储在文件中，每行一个单词</a:t>
            </a:r>
            <a:endParaRPr lang="en-US" altLang="zh-CN" dirty="0" smtClean="0"/>
          </a:p>
          <a:p>
            <a:r>
              <a:rPr lang="zh-CN" altLang="en-US" dirty="0" smtClean="0"/>
              <a:t>运行结果输出到文件中</a:t>
            </a:r>
            <a:endParaRPr lang="en-US" altLang="zh-CN" dirty="0" smtClean="0"/>
          </a:p>
          <a:p>
            <a:r>
              <a:rPr lang="zh-CN" altLang="en-US" dirty="0" smtClean="0"/>
              <a:t>不</a:t>
            </a:r>
            <a:r>
              <a:rPr lang="zh-CN" altLang="en-US" dirty="0" smtClean="0"/>
              <a:t>限制运行环境</a:t>
            </a:r>
            <a:endParaRPr lang="en-US" altLang="zh-CN" dirty="0" smtClean="0"/>
          </a:p>
          <a:p>
            <a:r>
              <a:rPr lang="zh-CN" altLang="en-US" dirty="0" smtClean="0"/>
              <a:t>不限制语言</a:t>
            </a:r>
            <a:endParaRPr lang="en-US" altLang="zh-CN" dirty="0" smtClean="0"/>
          </a:p>
          <a:p>
            <a:r>
              <a:rPr lang="zh-CN" altLang="en-US" dirty="0" smtClean="0"/>
              <a:t>以运行时间短作为获胜标准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3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解决问题的步骤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4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3357554" y="1357298"/>
            <a:ext cx="2357454" cy="4643470"/>
            <a:chOff x="285720" y="1428736"/>
            <a:chExt cx="2357454" cy="4643470"/>
          </a:xfrm>
        </p:grpSpPr>
        <p:sp>
          <p:nvSpPr>
            <p:cNvPr id="6" name="矩形 5"/>
            <p:cNvSpPr/>
            <p:nvPr/>
          </p:nvSpPr>
          <p:spPr>
            <a:xfrm>
              <a:off x="285720" y="1428736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从文件读取数据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285720" y="2428868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切分单词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85720" y="3429000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排序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285720" y="4429132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合并单词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285720" y="5429264"/>
              <a:ext cx="2357454" cy="64294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rPr>
                <a:t>输出结果到文件</a:t>
              </a:r>
            </a:p>
          </p:txBody>
        </p:sp>
        <p:cxnSp>
          <p:nvCxnSpPr>
            <p:cNvPr id="11" name="直接箭头连接符 10"/>
            <p:cNvCxnSpPr>
              <a:stCxn id="6" idx="2"/>
              <a:endCxn id="7" idx="0"/>
            </p:cNvCxnSpPr>
            <p:nvPr/>
          </p:nvCxnSpPr>
          <p:spPr>
            <a:xfrm rot="5400000">
              <a:off x="1285852" y="2250273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7" idx="2"/>
              <a:endCxn id="8" idx="0"/>
            </p:cNvCxnSpPr>
            <p:nvPr/>
          </p:nvCxnSpPr>
          <p:spPr>
            <a:xfrm rot="5400000">
              <a:off x="1285852" y="3250405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>
              <a:stCxn id="8" idx="2"/>
              <a:endCxn id="9" idx="0"/>
            </p:cNvCxnSpPr>
            <p:nvPr/>
          </p:nvCxnSpPr>
          <p:spPr>
            <a:xfrm rot="5400000">
              <a:off x="1285852" y="4250537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9" idx="2"/>
              <a:endCxn id="10" idx="0"/>
            </p:cNvCxnSpPr>
            <p:nvPr/>
          </p:nvCxnSpPr>
          <p:spPr>
            <a:xfrm rot="5400000">
              <a:off x="1285852" y="5250669"/>
              <a:ext cx="357190" cy="1588"/>
            </a:xfrm>
            <a:prstGeom prst="straightConnector1">
              <a:avLst/>
            </a:prstGeom>
            <a:ln w="63500" cmpd="sng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影响程序性能的因素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影响程序性能的因素</a:t>
            </a:r>
            <a:r>
              <a:rPr lang="zh-CN" altLang="en-US" dirty="0" smtClean="0"/>
              <a:t>：</a:t>
            </a:r>
            <a:endParaRPr lang="en-US" altLang="zh-CN" b="1" dirty="0" smtClean="0"/>
          </a:p>
          <a:p>
            <a:pPr lvl="1"/>
            <a:r>
              <a:rPr lang="zh-CN" altLang="en-US" dirty="0" smtClean="0"/>
              <a:t>选择好的算法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利用多核并发处理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让程序与机器架构更友好</a:t>
            </a:r>
            <a:endParaRPr lang="en-US" altLang="zh-CN" dirty="0" smtClean="0"/>
          </a:p>
          <a:p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5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CN" altLang="en-US" b="1" dirty="0" smtClean="0"/>
              <a:t>考虑时间复杂度和能否多线程化</a:t>
            </a:r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b="1" dirty="0" smtClean="0"/>
          </a:p>
          <a:p>
            <a:endParaRPr lang="en-US" altLang="zh-CN" dirty="0" smtClean="0"/>
          </a:p>
          <a:p>
            <a:r>
              <a:rPr lang="zh-CN" altLang="en-US" b="1" dirty="0" smtClean="0"/>
              <a:t>思考：多种算法的组合</a:t>
            </a:r>
            <a:endParaRPr lang="en-US" altLang="zh-CN" b="1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排序</a:t>
            </a:r>
            <a:r>
              <a:rPr lang="zh-CN" altLang="en-US" dirty="0" smtClean="0"/>
              <a:t>算法的选择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6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357290" y="2071678"/>
          <a:ext cx="6219444" cy="330655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88134"/>
                <a:gridCol w="2100580"/>
                <a:gridCol w="2030730"/>
              </a:tblGrid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baseline="0" dirty="0" smtClean="0">
                          <a:latin typeface="Arial" pitchFamily="34" charset="0"/>
                          <a:ea typeface="微软雅黑" pitchFamily="34" charset="-122"/>
                        </a:rPr>
                        <a:t>数据结构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时间复杂度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多线程化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baseline="0" dirty="0" err="1" smtClean="0">
                          <a:latin typeface="Arial" pitchFamily="34" charset="0"/>
                          <a:ea typeface="微软雅黑" pitchFamily="34" charset="-122"/>
                        </a:rPr>
                        <a:t>Quicksort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O(</a:t>
                      </a:r>
                      <a:r>
                        <a:rPr lang="en-US" altLang="zh-CN" sz="2000" baseline="0" dirty="0" err="1" smtClean="0">
                          <a:latin typeface="Arial" pitchFamily="34" charset="0"/>
                          <a:ea typeface="微软雅黑" pitchFamily="34" charset="-122"/>
                        </a:rPr>
                        <a:t>NlogN</a:t>
                      </a:r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)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是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baseline="0" dirty="0" smtClean="0">
                          <a:latin typeface="Arial" pitchFamily="34" charset="0"/>
                          <a:ea typeface="微软雅黑" pitchFamily="34" charset="-122"/>
                        </a:rPr>
                        <a:t>Merge sort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O(</a:t>
                      </a:r>
                      <a:r>
                        <a:rPr lang="en-US" altLang="zh-CN" sz="2000" baseline="0" dirty="0" err="1" smtClean="0">
                          <a:latin typeface="Arial" pitchFamily="34" charset="0"/>
                          <a:ea typeface="微软雅黑" pitchFamily="34" charset="-122"/>
                        </a:rPr>
                        <a:t>NlogN</a:t>
                      </a:r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)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是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baseline="0" dirty="0" err="1" smtClean="0">
                          <a:latin typeface="Arial" pitchFamily="34" charset="0"/>
                          <a:ea typeface="微软雅黑" pitchFamily="34" charset="-122"/>
                        </a:rPr>
                        <a:t>Heapsort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O(</a:t>
                      </a:r>
                      <a:r>
                        <a:rPr lang="en-US" altLang="zh-CN" sz="2000" baseline="0" dirty="0" err="1" smtClean="0">
                          <a:latin typeface="Arial" pitchFamily="34" charset="0"/>
                          <a:ea typeface="微软雅黑" pitchFamily="34" charset="-122"/>
                        </a:rPr>
                        <a:t>NlogN</a:t>
                      </a:r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)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否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baseline="0" dirty="0" smtClean="0">
                          <a:latin typeface="Arial" pitchFamily="34" charset="0"/>
                          <a:ea typeface="微软雅黑" pitchFamily="34" charset="-122"/>
                        </a:rPr>
                        <a:t>Bubble sort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O(N^2)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否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baseline="0" dirty="0" smtClean="0">
                          <a:latin typeface="Arial" pitchFamily="34" charset="0"/>
                          <a:ea typeface="微软雅黑" pitchFamily="34" charset="-122"/>
                        </a:rPr>
                        <a:t>Bucket sort</a:t>
                      </a:r>
                      <a:endParaRPr lang="zh-CN" altLang="en-US" sz="2000" b="1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O(N + K</a:t>
                      </a:r>
                      <a:r>
                        <a:rPr lang="en-US" altLang="zh-CN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)*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aseline="0" dirty="0" smtClean="0">
                          <a:latin typeface="Arial" pitchFamily="34" charset="0"/>
                          <a:ea typeface="微软雅黑" pitchFamily="34" charset="-122"/>
                        </a:rPr>
                        <a:t>否</a:t>
                      </a:r>
                      <a:endParaRPr lang="zh-CN" altLang="en-US" sz="2000" baseline="0" dirty="0">
                        <a:latin typeface="Arial" pitchFamily="34" charset="0"/>
                        <a:ea typeface="微软雅黑" pitchFamily="3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8" y="5357826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 K</a:t>
            </a:r>
            <a:r>
              <a:rPr lang="zh-CN" altLang="en-US" dirty="0" smtClean="0"/>
              <a:t>是元素的长度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并发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CPU</a:t>
            </a:r>
            <a:r>
              <a:rPr lang="zh-CN" altLang="en-US" dirty="0" smtClean="0"/>
              <a:t>核数越来越多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7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6" name="图片 5" descr="cores_increas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214554"/>
            <a:ext cx="6715172" cy="4045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并发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/>
          <a:lstStyle/>
          <a:p>
            <a:r>
              <a:rPr lang="zh-CN" altLang="en-US" dirty="0" smtClean="0"/>
              <a:t>尽可能将所有步骤并行化，充分利用</a:t>
            </a:r>
            <a:r>
              <a:rPr lang="en-US" altLang="zh-CN" dirty="0" smtClean="0"/>
              <a:t>CPU</a:t>
            </a:r>
            <a:r>
              <a:rPr lang="zh-CN" altLang="en-US" dirty="0" smtClean="0"/>
              <a:t>的计算资源</a:t>
            </a:r>
            <a:endParaRPr lang="en-US" altLang="zh-CN" dirty="0" smtClean="0"/>
          </a:p>
          <a:p>
            <a:r>
              <a:rPr lang="zh-CN" altLang="en-US" dirty="0" smtClean="0"/>
              <a:t>注意阿姆达定律所给的启示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一端单核运行</a:t>
            </a:r>
            <a:r>
              <a:rPr lang="en-US" altLang="zh-CN" dirty="0" smtClean="0"/>
              <a:t>1</a:t>
            </a:r>
            <a:r>
              <a:rPr lang="zh-CN" altLang="en-US" dirty="0" smtClean="0"/>
              <a:t>分钟的程序，有</a:t>
            </a:r>
            <a:r>
              <a:rPr lang="en-US" altLang="zh-CN" dirty="0" smtClean="0"/>
              <a:t>30</a:t>
            </a:r>
            <a:r>
              <a:rPr lang="zh-CN" altLang="en-US" dirty="0" smtClean="0"/>
              <a:t>秒可以被并行优化，另外</a:t>
            </a:r>
            <a:r>
              <a:rPr lang="en-US" altLang="zh-CN" dirty="0" smtClean="0"/>
              <a:t>30</a:t>
            </a:r>
            <a:r>
              <a:rPr lang="zh-CN" altLang="en-US" dirty="0" smtClean="0"/>
              <a:t>秒不能并行优化，那么并行优化的极限，运行时间也不能小于</a:t>
            </a:r>
            <a:r>
              <a:rPr lang="en-US" altLang="zh-CN" dirty="0" smtClean="0"/>
              <a:t>30</a:t>
            </a:r>
            <a:r>
              <a:rPr lang="zh-CN" altLang="en-US" dirty="0" smtClean="0"/>
              <a:t>秒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8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  <p:pic>
        <p:nvPicPr>
          <p:cNvPr id="5" name="图片 4" descr="sandy-bridge-ep-die-sh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428736"/>
            <a:ext cx="3259988" cy="3271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认识</a:t>
            </a:r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Cache</a:t>
            </a:r>
          </a:p>
          <a:p>
            <a:pPr lvl="1"/>
            <a:r>
              <a:rPr lang="en-US" altLang="zh-CN" dirty="0" smtClean="0"/>
              <a:t>CPU</a:t>
            </a:r>
            <a:r>
              <a:rPr lang="zh-CN" altLang="en-US" dirty="0" smtClean="0"/>
              <a:t>与内存之间巨大的速度鸿沟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访问内存有时间上和空间上的局部性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一些数据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Cache Line Size: 64Bytes</a:t>
            </a:r>
          </a:p>
          <a:p>
            <a:pPr lvl="2"/>
            <a:r>
              <a:rPr lang="en-US" altLang="zh-CN" dirty="0" smtClean="0"/>
              <a:t>L1 Cache </a:t>
            </a:r>
            <a:r>
              <a:rPr lang="en-US" altLang="zh-CN" dirty="0" err="1" smtClean="0"/>
              <a:t>Lentency</a:t>
            </a:r>
            <a:r>
              <a:rPr lang="en-US" altLang="zh-CN" dirty="0" smtClean="0"/>
              <a:t>: ~1ns</a:t>
            </a:r>
          </a:p>
          <a:p>
            <a:pPr lvl="2"/>
            <a:r>
              <a:rPr lang="en-US" altLang="zh-CN" dirty="0" smtClean="0"/>
              <a:t>Memory </a:t>
            </a:r>
            <a:r>
              <a:rPr lang="en-US" altLang="zh-CN" dirty="0" err="1" smtClean="0"/>
              <a:t>Lentency</a:t>
            </a:r>
            <a:r>
              <a:rPr lang="en-US" altLang="zh-CN" dirty="0" smtClean="0"/>
              <a:t>: 60~100ns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A3916-F36D-4FD3-9AED-7CA07189460C}" type="slidenum">
              <a:rPr lang="zh-CN" altLang="en-US" smtClean="0"/>
              <a:pPr>
                <a:defRPr/>
              </a:pPr>
              <a:t>9</a:t>
            </a:fld>
            <a:r>
              <a:rPr lang="en-US" altLang="zh-CN" smtClean="0"/>
              <a:t>/26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oston"/>
</p:tagLst>
</file>

<file path=ppt/theme/theme1.xml><?xml version="1.0" encoding="utf-8"?>
<a:theme xmlns:a="http://schemas.openxmlformats.org/drawingml/2006/main" name="淘宝PPT模版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淘宝PPT模版</Template>
  <TotalTime>25321</TotalTime>
  <Words>504</Words>
  <Application>Microsoft Office PowerPoint</Application>
  <PresentationFormat>全屏显示(4:3)</PresentationFormat>
  <Paragraphs>155</Paragraphs>
  <Slides>18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淘宝PPT模版</vt:lpstr>
      <vt:lpstr>1_默认设计模板</vt:lpstr>
      <vt:lpstr>如何赢一个机械键盘</vt:lpstr>
      <vt:lpstr>题纲</vt:lpstr>
      <vt:lpstr>什么样的比赛</vt:lpstr>
      <vt:lpstr>解决问题的步骤</vt:lpstr>
      <vt:lpstr>影响程序性能的因素</vt:lpstr>
      <vt:lpstr>排序算法的选择</vt:lpstr>
      <vt:lpstr>并发</vt:lpstr>
      <vt:lpstr>并发</vt:lpstr>
      <vt:lpstr>认识CPU</vt:lpstr>
      <vt:lpstr>认识CPU</vt:lpstr>
      <vt:lpstr>优化程序性能的步骤</vt:lpstr>
      <vt:lpstr>排序程序并行化</vt:lpstr>
      <vt:lpstr>排序程序耗时分布</vt:lpstr>
      <vt:lpstr>数据结构的优化</vt:lpstr>
      <vt:lpstr>数据结构的优化</vt:lpstr>
      <vt:lpstr>数据结构的优化-计算长度</vt:lpstr>
      <vt:lpstr>归并排序的优化</vt:lpstr>
      <vt:lpstr>幻灯片 18</vt:lpstr>
    </vt:vector>
  </TitlesOfParts>
  <Company>alibaba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OceanBase架构与实现</dc:title>
  <dc:creator>颜然</dc:creator>
  <cp:lastModifiedBy>韩富晟</cp:lastModifiedBy>
  <cp:revision>3532</cp:revision>
  <dcterms:created xsi:type="dcterms:W3CDTF">2008-10-18T12:39:51Z</dcterms:created>
  <dcterms:modified xsi:type="dcterms:W3CDTF">2012-10-20T08:27:57Z</dcterms:modified>
</cp:coreProperties>
</file>